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85" r:id="rId2"/>
    <p:sldId id="257" r:id="rId3"/>
    <p:sldId id="286" r:id="rId4"/>
    <p:sldId id="307" r:id="rId5"/>
    <p:sldId id="289" r:id="rId6"/>
    <p:sldId id="291" r:id="rId7"/>
    <p:sldId id="304" r:id="rId8"/>
    <p:sldId id="309" r:id="rId9"/>
    <p:sldId id="305" r:id="rId10"/>
    <p:sldId id="306" r:id="rId11"/>
    <p:sldId id="308" r:id="rId12"/>
    <p:sldId id="26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2923" autoAdjust="0"/>
  </p:normalViewPr>
  <p:slideViewPr>
    <p:cSldViewPr snapToGrid="0">
      <p:cViewPr varScale="1">
        <p:scale>
          <a:sx n="107" d="100"/>
          <a:sy n="107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E373-938E-4E6D-85D0-FB222B75266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52BB-080B-46AF-B1AB-875D3B106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52BB-080B-46AF-B1AB-875D3B1064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F59C994-5F61-4477-9CE4-B0B68269642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9834-3F82-423F-900D-788BA50FCAD3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BFFE-218D-4376-9FDD-F707993C249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347-E812-442A-B673-3046BC99C8BA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4163-ECE2-4668-B3B6-1FD6BC859F15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66D-5FB6-4538-A43B-436F476DEF4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D368-1BA2-4AC4-BDE6-AD9664A73FE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486-EB03-4B87-9DBD-527DF3FC1C6D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845-655F-4DF7-A9B7-1F8B92639D1A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FD76-8BD1-455D-95F1-6A4B3DA64E2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3572-AEBD-465F-8504-E61E9D7DADE7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AD5A-272A-422C-B128-80BEA5A3F3A2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DBDD-19C4-423D-A1E9-F8C7CA31EEE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45FF-F428-4B21-85C6-CC50127CE8C0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29D0-78DA-44F1-9783-4ACBBBE4C0CD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ECA1-68FE-4CFA-895D-9383E8D94D4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7CD9-6F69-44BA-8F51-CA1F0C5F0F0C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209626-FE41-41F1-B05A-6A62AA85BA62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990601"/>
            <a:ext cx="9144000" cy="23241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 </a:t>
            </a:r>
            <a:r>
              <a:rPr lang="en-GB" sz="4000" dirty="0"/>
              <a:t>Physics-informed neural networks for solving of unsaturated groundwater flow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384" y="5685138"/>
            <a:ext cx="7677150" cy="615776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F</a:t>
            </a:r>
            <a:r>
              <a:rPr lang="hr-HR" dirty="0" err="1" smtClean="0">
                <a:solidFill>
                  <a:schemeClr val="bg1"/>
                </a:solidFill>
              </a:rPr>
              <a:t>ebruary</a:t>
            </a:r>
            <a:r>
              <a:rPr lang="hr-HR" dirty="0" smtClean="0">
                <a:solidFill>
                  <a:schemeClr val="bg1"/>
                </a:solidFill>
              </a:rPr>
              <a:t> 20, 2025, DTE&amp;AICOMAS 2025, Paris, France.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31912" y="3816628"/>
            <a:ext cx="87238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Ivan Đepina</a:t>
            </a:r>
            <a:r>
              <a:rPr lang="hr-HR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, Hrvoje Gotovac*</a:t>
            </a:r>
            <a:r>
              <a:rPr lang="hr-HR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hr-HR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Civil and Environmental Engineering, Norwegian University of </a:t>
            </a:r>
            <a:endPara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Technology,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Trondheim,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hr-HR" baseline="30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Faculty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 Civil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Engineering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Acrhitecture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and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Geodesy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, University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 Split, Croatia.</a:t>
            </a: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* Presenting Author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43" y="439533"/>
            <a:ext cx="9756397" cy="1030678"/>
          </a:xfrm>
        </p:spPr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 - </a:t>
            </a:r>
            <a:r>
              <a:rPr lang="en-GB" dirty="0"/>
              <a:t>Inverse problem solution for the </a:t>
            </a:r>
            <a:r>
              <a:rPr lang="hr-HR" dirty="0" err="1" smtClean="0"/>
              <a:t>volumetric</a:t>
            </a:r>
            <a:r>
              <a:rPr lang="hr-HR" dirty="0" smtClean="0"/>
              <a:t> water </a:t>
            </a:r>
            <a:r>
              <a:rPr lang="en-GB" dirty="0" smtClean="0"/>
              <a:t>PINN </a:t>
            </a:r>
            <a:r>
              <a:rPr lang="en-GB" dirty="0"/>
              <a:t>formulation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969" y="1470211"/>
            <a:ext cx="6280017" cy="4126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88" y="5596667"/>
            <a:ext cx="10399951" cy="12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58" y="295729"/>
            <a:ext cx="10032066" cy="1044741"/>
          </a:xfrm>
        </p:spPr>
        <p:txBody>
          <a:bodyPr/>
          <a:lstStyle/>
          <a:p>
            <a:r>
              <a:rPr lang="hr-HR" sz="2400" dirty="0" err="1"/>
              <a:t>Results</a:t>
            </a:r>
            <a:r>
              <a:rPr lang="hr-HR" sz="2400" dirty="0"/>
              <a:t> - </a:t>
            </a:r>
            <a:r>
              <a:rPr lang="en-GB" sz="2400" dirty="0"/>
              <a:t>Water infiltration column setup with the PINN prediction of the solution and comparisons with the measurements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212" y="1223251"/>
            <a:ext cx="7270375" cy="55256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and Future Directions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69" y="2384110"/>
            <a:ext cx="11453231" cy="44021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300" dirty="0" smtClean="0"/>
              <a:t>PINN solves the inverse problem of unsaturated groundwater flow </a:t>
            </a:r>
            <a:endParaRPr lang="hr-HR" sz="3300" dirty="0" smtClean="0"/>
          </a:p>
          <a:p>
            <a:pPr algn="just"/>
            <a:r>
              <a:rPr lang="en-US" sz="3300" dirty="0" smtClean="0"/>
              <a:t>Loss function is sequentially solved in inner loop for network parameters and in outer loop for VG unsaturated parameters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Results are shown for pressure and volumetric water formulation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Ongoing research tends to apply PINN to the application of inverse 3-D karst flow and transport modelling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Uncertainty quantification of heterogeneity distribution, unsaturated parameters or conduit configuration will be analyzed by Bayesian PINN approach</a:t>
            </a:r>
          </a:p>
          <a:p>
            <a:endParaRPr lang="hr-HR" sz="3200" dirty="0">
              <a:solidFill>
                <a:schemeClr val="tx1"/>
              </a:solidFill>
            </a:endParaRPr>
          </a:p>
          <a:p>
            <a:endParaRPr lang="en-GB" sz="3200" dirty="0"/>
          </a:p>
          <a:p>
            <a:pPr marL="0" indent="0">
              <a:buNone/>
            </a:pP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387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Aknowledgements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research was funded by the Croatian Science Foundation (in Croatian: </a:t>
            </a:r>
            <a:r>
              <a:rPr lang="en-US" dirty="0" err="1"/>
              <a:t>Hrvatska</a:t>
            </a:r>
            <a:r>
              <a:rPr lang="en-US" dirty="0"/>
              <a:t> </a:t>
            </a:r>
            <a:r>
              <a:rPr lang="en-US" dirty="0" err="1"/>
              <a:t>zaklada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znanost</a:t>
            </a:r>
            <a:r>
              <a:rPr lang="en-US" dirty="0"/>
              <a:t> - HRZZ) through the scientific project "Multiphysics modelling of surface-subsurface water systems", grant number: IP-2020-02-2298. 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98" y="3783330"/>
            <a:ext cx="4429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dirty="0"/>
              <a:t>Introduction</a:t>
            </a:r>
          </a:p>
          <a:p>
            <a:endParaRPr lang="en-GB" sz="3600" dirty="0"/>
          </a:p>
          <a:p>
            <a:r>
              <a:rPr lang="en-GB" sz="3400" dirty="0"/>
              <a:t>Problem formulation and methodology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 	- </a:t>
            </a:r>
            <a:r>
              <a:rPr lang="hr-HR" sz="3600" dirty="0" err="1" smtClean="0"/>
              <a:t>Richards</a:t>
            </a:r>
            <a:r>
              <a:rPr lang="hr-HR" sz="3600" dirty="0" smtClean="0"/>
              <a:t> </a:t>
            </a:r>
            <a:r>
              <a:rPr lang="hr-HR" sz="3600" dirty="0" err="1" smtClean="0"/>
              <a:t>equation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 	- </a:t>
            </a:r>
            <a:r>
              <a:rPr lang="hr-HR" sz="3600" dirty="0" smtClean="0"/>
              <a:t>PINN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	</a:t>
            </a:r>
            <a:r>
              <a:rPr lang="en-GB" sz="3600" dirty="0" smtClean="0"/>
              <a:t>-</a:t>
            </a:r>
            <a:r>
              <a:rPr lang="hr-HR" sz="3600" dirty="0" smtClean="0"/>
              <a:t> </a:t>
            </a:r>
            <a:r>
              <a:rPr lang="hr-HR" sz="3600" dirty="0" err="1" smtClean="0"/>
              <a:t>Results</a:t>
            </a:r>
            <a:endParaRPr lang="en-GB" sz="3600" dirty="0"/>
          </a:p>
          <a:p>
            <a:r>
              <a:rPr lang="en-GB" sz="3600" dirty="0" smtClean="0"/>
              <a:t>Conclusions</a:t>
            </a:r>
            <a:r>
              <a:rPr lang="hr-HR" sz="3600" dirty="0" smtClean="0"/>
              <a:t> </a:t>
            </a:r>
            <a:r>
              <a:rPr lang="hr-HR" sz="3600" dirty="0" err="1" smtClean="0"/>
              <a:t>and</a:t>
            </a:r>
            <a:r>
              <a:rPr lang="hr-HR" sz="3600" dirty="0" smtClean="0"/>
              <a:t> Future </a:t>
            </a:r>
            <a:r>
              <a:rPr lang="hr-HR" sz="3600" dirty="0" err="1" smtClean="0"/>
              <a:t>Directions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128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Introduction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086" y="2759106"/>
            <a:ext cx="9854891" cy="3928565"/>
          </a:xfrm>
        </p:spPr>
        <p:txBody>
          <a:bodyPr>
            <a:normAutofit/>
          </a:bodyPr>
          <a:lstStyle/>
          <a:p>
            <a:r>
              <a:rPr lang="en-US" dirty="0" smtClean="0"/>
              <a:t>Groundwater resources are the base water resources on the Earth </a:t>
            </a:r>
          </a:p>
          <a:p>
            <a:r>
              <a:rPr lang="en-US" dirty="0" smtClean="0"/>
              <a:t>Unsaturated groundwater flow is vital for water, solute and energy transport from the surface to the water table</a:t>
            </a:r>
          </a:p>
          <a:p>
            <a:r>
              <a:rPr lang="en-US" dirty="0" smtClean="0"/>
              <a:t>Broad application, among others, in soil mechanics, agriculture, water management, hydrogeology and reservoir engineering</a:t>
            </a:r>
          </a:p>
          <a:p>
            <a:r>
              <a:rPr lang="en-US" dirty="0" smtClean="0"/>
              <a:t>Usually unsaturated groundwater flow is presented by Richards equation (1931)</a:t>
            </a:r>
          </a:p>
          <a:p>
            <a:r>
              <a:rPr lang="en-US" dirty="0" smtClean="0"/>
              <a:t>Usually Van </a:t>
            </a:r>
            <a:r>
              <a:rPr lang="en-US" dirty="0" err="1" smtClean="0"/>
              <a:t>Genunchten</a:t>
            </a:r>
            <a:r>
              <a:rPr lang="en-US" dirty="0" smtClean="0"/>
              <a:t> soil parameters are used which present nonlinear relationship between water </a:t>
            </a:r>
            <a:r>
              <a:rPr lang="en-US" dirty="0" err="1" smtClean="0"/>
              <a:t>conte</a:t>
            </a:r>
            <a:r>
              <a:rPr lang="hr-HR" dirty="0" smtClean="0"/>
              <a:t>n</a:t>
            </a:r>
            <a:r>
              <a:rPr lang="en-US" dirty="0" smtClean="0"/>
              <a:t>t, relative permeability and pressure head</a:t>
            </a:r>
          </a:p>
          <a:p>
            <a:r>
              <a:rPr lang="en-US" dirty="0" smtClean="0"/>
              <a:t>Unfortunately, it is strongly nonlinear differential equation, quite challenging for classical numerical methods such </a:t>
            </a:r>
            <a:r>
              <a:rPr lang="hr-HR" dirty="0" smtClean="0"/>
              <a:t>as </a:t>
            </a:r>
            <a:r>
              <a:rPr lang="en-US" dirty="0" smtClean="0"/>
              <a:t>FDM, FV, FEM, IGA and others </a:t>
            </a:r>
          </a:p>
          <a:p>
            <a:r>
              <a:rPr lang="en-US" dirty="0" smtClean="0"/>
              <a:t>How Physics-informed neural networks (PINN) is suitable for this task?</a:t>
            </a:r>
          </a:p>
          <a:p>
            <a:endParaRPr lang="en-GB" dirty="0"/>
          </a:p>
          <a:p>
            <a:endParaRPr lang="en-GB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2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7"/>
            <a:ext cx="10035786" cy="1195199"/>
          </a:xfrm>
        </p:spPr>
        <p:txBody>
          <a:bodyPr/>
          <a:lstStyle/>
          <a:p>
            <a:r>
              <a:rPr lang="hr-HR" dirty="0" err="1" smtClean="0"/>
              <a:t>Richards</a:t>
            </a:r>
            <a:r>
              <a:rPr lang="hr-HR" dirty="0" smtClean="0"/>
              <a:t> </a:t>
            </a:r>
            <a:r>
              <a:rPr lang="hr-HR" dirty="0" err="1" smtClean="0"/>
              <a:t>equation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57" y="4029734"/>
            <a:ext cx="5576787" cy="14566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13" y="2648577"/>
            <a:ext cx="3135210" cy="901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689" y="3697399"/>
            <a:ext cx="3352050" cy="2121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4893" y="5216844"/>
            <a:ext cx="39355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Van </a:t>
            </a:r>
            <a:r>
              <a:rPr lang="hr-HR" dirty="0" err="1" smtClean="0"/>
              <a:t>Genunchten</a:t>
            </a:r>
            <a:r>
              <a:rPr lang="hr-HR" dirty="0" smtClean="0"/>
              <a:t> </a:t>
            </a:r>
            <a:r>
              <a:rPr lang="hr-HR" dirty="0" err="1" smtClean="0"/>
              <a:t>parameters</a:t>
            </a:r>
            <a:r>
              <a:rPr lang="hr-HR" dirty="0" smtClean="0"/>
              <a:t>???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7010400" y="4957482"/>
            <a:ext cx="968188" cy="444028"/>
          </a:xfrm>
          <a:prstGeom prst="straightConnector1">
            <a:avLst/>
          </a:prstGeom>
          <a:ln w="41275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82" y="800149"/>
            <a:ext cx="9522012" cy="989603"/>
          </a:xfrm>
        </p:spPr>
        <p:txBody>
          <a:bodyPr/>
          <a:lstStyle/>
          <a:p>
            <a:r>
              <a:rPr lang="hr-HR" b="1" dirty="0" err="1" smtClean="0"/>
              <a:t>Different</a:t>
            </a:r>
            <a:r>
              <a:rPr lang="hr-HR" b="1" dirty="0" smtClean="0"/>
              <a:t> </a:t>
            </a:r>
            <a:r>
              <a:rPr lang="hr-HR" b="1" dirty="0" err="1" smtClean="0"/>
              <a:t>form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Richards</a:t>
            </a:r>
            <a:r>
              <a:rPr lang="hr-HR" b="1" dirty="0" smtClean="0"/>
              <a:t> </a:t>
            </a:r>
            <a:r>
              <a:rPr lang="hr-HR" b="1" dirty="0" err="1" smtClean="0"/>
              <a:t>equation</a:t>
            </a:r>
            <a:r>
              <a:rPr lang="hr-HR" b="1" dirty="0" smtClean="0"/>
              <a:t> </a:t>
            </a:r>
            <a:r>
              <a:rPr lang="hr-HR" b="1" dirty="0" err="1" smtClean="0"/>
              <a:t>in</a:t>
            </a:r>
            <a:r>
              <a:rPr lang="hr-HR" b="1" dirty="0" smtClean="0"/>
              <a:t> </a:t>
            </a:r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collocation</a:t>
            </a:r>
            <a:r>
              <a:rPr lang="hr-HR" b="1" dirty="0" smtClean="0"/>
              <a:t> </a:t>
            </a:r>
            <a:r>
              <a:rPr lang="hr-HR" b="1" dirty="0" err="1" smtClean="0"/>
              <a:t>strong</a:t>
            </a:r>
            <a:r>
              <a:rPr lang="hr-HR" b="1" dirty="0" smtClean="0"/>
              <a:t>  </a:t>
            </a:r>
            <a:r>
              <a:rPr lang="hr-HR" b="1" dirty="0" err="1" smtClean="0"/>
              <a:t>formulation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2160589"/>
            <a:ext cx="11869271" cy="4472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err="1" smtClean="0"/>
              <a:t>Pressure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head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formulation</a:t>
            </a:r>
            <a:r>
              <a:rPr lang="hr-HR" sz="3200" b="1" dirty="0" smtClean="0"/>
              <a:t>      </a:t>
            </a:r>
            <a:r>
              <a:rPr lang="hr-HR" sz="3200" b="1" dirty="0" err="1" smtClean="0"/>
              <a:t>Volumetric</a:t>
            </a:r>
            <a:r>
              <a:rPr lang="hr-HR" sz="3200" b="1" dirty="0" smtClean="0"/>
              <a:t> water </a:t>
            </a:r>
            <a:r>
              <a:rPr lang="hr-HR" sz="3200" b="1" dirty="0" err="1" smtClean="0"/>
              <a:t>formulation</a:t>
            </a:r>
            <a:endParaRPr lang="en-US" sz="3200" b="1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44" y="2823882"/>
            <a:ext cx="5728911" cy="269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49" y="5974577"/>
            <a:ext cx="3333575" cy="607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46" y="2978072"/>
            <a:ext cx="5524415" cy="1800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24" y="4924467"/>
            <a:ext cx="3438000" cy="7238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360024" y="6339878"/>
            <a:ext cx="941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08894" y="5974577"/>
            <a:ext cx="297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Van </a:t>
            </a:r>
            <a:r>
              <a:rPr lang="hr-HR" dirty="0" err="1" smtClean="0"/>
              <a:t>Genunchten</a:t>
            </a:r>
            <a:r>
              <a:rPr lang="hr-HR" dirty="0" smtClean="0"/>
              <a:t> </a:t>
            </a:r>
            <a:r>
              <a:rPr lang="hr-HR" dirty="0" err="1" smtClean="0"/>
              <a:t>parameters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93694" y="5432612"/>
            <a:ext cx="304800" cy="54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046" y="6060141"/>
            <a:ext cx="28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Water </a:t>
            </a:r>
            <a:r>
              <a:rPr lang="hr-HR" dirty="0" err="1" smtClean="0"/>
              <a:t>storage</a:t>
            </a:r>
            <a:r>
              <a:rPr lang="hr-HR" dirty="0" smtClean="0"/>
              <a:t> </a:t>
            </a:r>
            <a:r>
              <a:rPr lang="hr-HR" dirty="0" err="1" smtClean="0"/>
              <a:t>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PINN </a:t>
            </a:r>
            <a:r>
              <a:rPr lang="hr-HR" dirty="0" err="1" smtClean="0">
                <a:latin typeface="+mn-lt"/>
              </a:rPr>
              <a:t>inverse</a:t>
            </a:r>
            <a:r>
              <a:rPr lang="hr-HR" dirty="0" smtClean="0">
                <a:latin typeface="+mn-lt"/>
              </a:rPr>
              <a:t> </a:t>
            </a:r>
            <a:r>
              <a:rPr lang="hr-HR" dirty="0" err="1" smtClean="0">
                <a:latin typeface="+mn-lt"/>
              </a:rPr>
              <a:t>scheme</a:t>
            </a:r>
            <a:endParaRPr lang="hr-HR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23" y="2259106"/>
            <a:ext cx="7656468" cy="45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74" y="789156"/>
            <a:ext cx="9605140" cy="1156185"/>
          </a:xfrm>
        </p:spPr>
        <p:txBody>
          <a:bodyPr/>
          <a:lstStyle/>
          <a:p>
            <a:r>
              <a:rPr lang="hr-HR" dirty="0" smtClean="0"/>
              <a:t>PINN – </a:t>
            </a:r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details</a:t>
            </a:r>
            <a:r>
              <a:rPr lang="hr-HR" dirty="0" smtClean="0"/>
              <a:t> (</a:t>
            </a:r>
            <a:r>
              <a:rPr lang="hr-HR" dirty="0" err="1"/>
              <a:t>Đ</a:t>
            </a:r>
            <a:r>
              <a:rPr lang="hr-HR" dirty="0" err="1" smtClean="0"/>
              <a:t>epina</a:t>
            </a:r>
            <a:r>
              <a:rPr lang="hr-HR" dirty="0" smtClean="0"/>
              <a:t> </a:t>
            </a:r>
            <a:r>
              <a:rPr lang="hr-HR" dirty="0" err="1" smtClean="0"/>
              <a:t>et</a:t>
            </a:r>
            <a:r>
              <a:rPr lang="hr-HR" dirty="0" smtClean="0"/>
              <a:t> </a:t>
            </a:r>
            <a:r>
              <a:rPr lang="hr-HR" dirty="0" err="1" smtClean="0"/>
              <a:t>al</a:t>
            </a:r>
            <a:r>
              <a:rPr lang="hr-HR" dirty="0" smtClean="0"/>
              <a:t>., 2022, </a:t>
            </a:r>
            <a:r>
              <a:rPr lang="hr-HR" dirty="0" err="1" smtClean="0"/>
              <a:t>Georisk</a:t>
            </a:r>
            <a:r>
              <a:rPr lang="hr-HR" dirty="0" smtClean="0"/>
              <a:t>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2" y="2232212"/>
            <a:ext cx="9906000" cy="4625788"/>
          </a:xfrm>
        </p:spPr>
        <p:txBody>
          <a:bodyPr/>
          <a:lstStyle/>
          <a:p>
            <a:r>
              <a:rPr lang="en-US" dirty="0" smtClean="0"/>
              <a:t>Classical collocation based loss function</a:t>
            </a:r>
          </a:p>
          <a:p>
            <a:r>
              <a:rPr lang="en-US" dirty="0" smtClean="0"/>
              <a:t>Automatic differentiation (AD)</a:t>
            </a:r>
          </a:p>
          <a:p>
            <a:r>
              <a:rPr lang="en-US" dirty="0" smtClean="0"/>
              <a:t>Multi-Layer Perceptron (MLP)</a:t>
            </a:r>
          </a:p>
          <a:p>
            <a:endParaRPr lang="hr-HR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21" y="3618904"/>
            <a:ext cx="5013750" cy="1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79" y="5925027"/>
            <a:ext cx="2100899" cy="34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205" y="5688149"/>
            <a:ext cx="5747708" cy="9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89" y="703082"/>
            <a:ext cx="9197587" cy="1257794"/>
          </a:xfrm>
        </p:spPr>
        <p:txBody>
          <a:bodyPr/>
          <a:lstStyle/>
          <a:p>
            <a:r>
              <a:rPr lang="hr-HR" dirty="0"/>
              <a:t>PINN – </a:t>
            </a:r>
            <a:r>
              <a:rPr lang="hr-HR" dirty="0" err="1" smtClean="0"/>
              <a:t>Solving</a:t>
            </a:r>
            <a:r>
              <a:rPr lang="hr-HR" dirty="0" smtClean="0"/>
              <a:t> procedure (</a:t>
            </a:r>
            <a:r>
              <a:rPr lang="hr-HR" dirty="0" err="1" smtClean="0"/>
              <a:t>Đepina</a:t>
            </a:r>
            <a:r>
              <a:rPr lang="hr-HR" dirty="0" smtClean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</a:t>
            </a:r>
            <a:r>
              <a:rPr lang="hr-HR" dirty="0" smtClean="0"/>
              <a:t>2022, </a:t>
            </a:r>
            <a:r>
              <a:rPr lang="hr-HR" dirty="0" err="1" smtClean="0"/>
              <a:t>Georisk</a:t>
            </a:r>
            <a:r>
              <a:rPr lang="hr-H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499"/>
            <a:ext cx="10741211" cy="409314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Inner</a:t>
            </a:r>
            <a:r>
              <a:rPr lang="hr-HR" b="1" dirty="0" smtClean="0"/>
              <a:t> </a:t>
            </a:r>
            <a:r>
              <a:rPr lang="hr-HR" b="1" dirty="0" err="1" smtClean="0"/>
              <a:t>loop</a:t>
            </a:r>
            <a:endParaRPr lang="hr-HR" b="1" dirty="0" smtClean="0"/>
          </a:p>
          <a:p>
            <a:r>
              <a:rPr lang="hr-HR" dirty="0" err="1" smtClean="0"/>
              <a:t>Loss</a:t>
            </a:r>
            <a:r>
              <a:rPr lang="hr-HR" dirty="0" smtClean="0"/>
              <a:t> </a:t>
            </a:r>
            <a:r>
              <a:rPr lang="hr-HR" dirty="0" err="1" smtClean="0"/>
              <a:t>function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minimized</a:t>
            </a:r>
            <a:r>
              <a:rPr lang="hr-HR" dirty="0" smtClean="0"/>
              <a:t> for a </a:t>
            </a:r>
            <a:r>
              <a:rPr lang="hr-HR" dirty="0" err="1" smtClean="0"/>
              <a:t>given</a:t>
            </a:r>
            <a:r>
              <a:rPr lang="hr-HR" dirty="0" smtClean="0"/>
              <a:t> </a:t>
            </a:r>
            <a:r>
              <a:rPr lang="hr-HR" dirty="0" err="1" smtClean="0"/>
              <a:t>value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VG </a:t>
            </a:r>
            <a:r>
              <a:rPr lang="hr-HR" dirty="0" err="1" smtClean="0"/>
              <a:t>parameters</a:t>
            </a:r>
            <a:endParaRPr lang="hr-HR" dirty="0" smtClean="0"/>
          </a:p>
          <a:p>
            <a:r>
              <a:rPr lang="en-GB" dirty="0"/>
              <a:t>The inner </a:t>
            </a:r>
            <a:r>
              <a:rPr lang="en-GB" dirty="0" smtClean="0"/>
              <a:t>loop</a:t>
            </a:r>
            <a:r>
              <a:rPr lang="hr-HR" dirty="0" smtClean="0"/>
              <a:t> </a:t>
            </a:r>
            <a:r>
              <a:rPr lang="en-GB" dirty="0" smtClean="0"/>
              <a:t>was </a:t>
            </a:r>
            <a:r>
              <a:rPr lang="en-GB" dirty="0"/>
              <a:t>implemented with the L-BFGS-B </a:t>
            </a:r>
            <a:r>
              <a:rPr lang="en-GB" dirty="0" smtClean="0"/>
              <a:t>optimisation</a:t>
            </a:r>
            <a:r>
              <a:rPr lang="hr-HR" dirty="0" smtClean="0"/>
              <a:t> </a:t>
            </a:r>
            <a:r>
              <a:rPr lang="en-GB" dirty="0" smtClean="0"/>
              <a:t>algorithm </a:t>
            </a:r>
            <a:r>
              <a:rPr lang="en-GB" dirty="0"/>
              <a:t>(Zhu et al., </a:t>
            </a:r>
            <a:r>
              <a:rPr lang="en-GB" dirty="0" smtClean="0"/>
              <a:t>1997</a:t>
            </a:r>
            <a:r>
              <a:rPr lang="en-GB" dirty="0"/>
              <a:t>) that is available </a:t>
            </a:r>
            <a:r>
              <a:rPr lang="en-GB" dirty="0" smtClean="0"/>
              <a:t>in</a:t>
            </a:r>
            <a:r>
              <a:rPr lang="hr-HR" dirty="0" smtClean="0"/>
              <a:t> </a:t>
            </a:r>
            <a:r>
              <a:rPr lang="en-GB" dirty="0" err="1" smtClean="0"/>
              <a:t>TensorFlow</a:t>
            </a:r>
            <a:endParaRPr lang="hr-HR" dirty="0" smtClean="0"/>
          </a:p>
          <a:p>
            <a:r>
              <a:rPr lang="hr-HR" b="1" dirty="0" err="1" smtClean="0"/>
              <a:t>Outer</a:t>
            </a:r>
            <a:r>
              <a:rPr lang="hr-HR" b="1" dirty="0" smtClean="0"/>
              <a:t> </a:t>
            </a:r>
            <a:r>
              <a:rPr lang="hr-HR" b="1" dirty="0" err="1" smtClean="0"/>
              <a:t>loop</a:t>
            </a:r>
            <a:endParaRPr lang="hr-HR" b="1" dirty="0"/>
          </a:p>
          <a:p>
            <a:r>
              <a:rPr lang="en-GB" dirty="0" smtClean="0"/>
              <a:t>The </a:t>
            </a:r>
            <a:r>
              <a:rPr lang="en-GB" dirty="0"/>
              <a:t>outer loop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en-GB" dirty="0" smtClean="0"/>
              <a:t>implemented </a:t>
            </a:r>
            <a:r>
              <a:rPr lang="en-GB" dirty="0"/>
              <a:t>with the </a:t>
            </a:r>
            <a:r>
              <a:rPr lang="en-GB" dirty="0" smtClean="0"/>
              <a:t>global</a:t>
            </a:r>
            <a:r>
              <a:rPr lang="hr-HR" dirty="0" smtClean="0"/>
              <a:t> </a:t>
            </a:r>
            <a:r>
              <a:rPr lang="fr-FR" dirty="0" smtClean="0"/>
              <a:t>optimisation </a:t>
            </a:r>
            <a:r>
              <a:rPr lang="fr-FR" dirty="0"/>
              <a:t>Cross </a:t>
            </a:r>
            <a:r>
              <a:rPr lang="fr-FR" dirty="0" err="1"/>
              <a:t>Entropy</a:t>
            </a:r>
            <a:r>
              <a:rPr lang="fr-FR" dirty="0"/>
              <a:t> (CE) </a:t>
            </a:r>
            <a:r>
              <a:rPr lang="fr-FR" dirty="0" err="1"/>
              <a:t>algorithm</a:t>
            </a:r>
            <a:r>
              <a:rPr lang="fr-FR" dirty="0"/>
              <a:t> (</a:t>
            </a:r>
            <a:r>
              <a:rPr lang="fr-FR" dirty="0" smtClean="0"/>
              <a:t>Botev</a:t>
            </a:r>
            <a:r>
              <a:rPr lang="hr-HR" dirty="0" smtClean="0"/>
              <a:t> </a:t>
            </a:r>
            <a:r>
              <a:rPr lang="en-GB" dirty="0" smtClean="0"/>
              <a:t>et </a:t>
            </a:r>
            <a:r>
              <a:rPr lang="en-GB" dirty="0"/>
              <a:t>al., 2013</a:t>
            </a:r>
            <a:r>
              <a:rPr lang="en-GB" dirty="0" smtClean="0"/>
              <a:t>)</a:t>
            </a:r>
            <a:endParaRPr lang="hr-HR" dirty="0" smtClean="0"/>
          </a:p>
          <a:p>
            <a:r>
              <a:rPr lang="en-GB" dirty="0"/>
              <a:t>The CE algorithm with normal updating </a:t>
            </a:r>
            <a:r>
              <a:rPr lang="en-GB" dirty="0" smtClean="0"/>
              <a:t>is</a:t>
            </a:r>
            <a:r>
              <a:rPr lang="hr-HR" dirty="0" smtClean="0"/>
              <a:t> </a:t>
            </a:r>
            <a:r>
              <a:rPr lang="en-GB" dirty="0" smtClean="0"/>
              <a:t>implemented </a:t>
            </a:r>
            <a:r>
              <a:rPr lang="en-GB" dirty="0"/>
              <a:t>in this study. In the CE algorithm </a:t>
            </a:r>
            <a:r>
              <a:rPr lang="en-GB" dirty="0" smtClean="0"/>
              <a:t>with</a:t>
            </a:r>
            <a:r>
              <a:rPr lang="hr-HR" dirty="0" smtClean="0"/>
              <a:t> </a:t>
            </a:r>
            <a:r>
              <a:rPr lang="en-GB" dirty="0" smtClean="0"/>
              <a:t>normal </a:t>
            </a:r>
            <a:r>
              <a:rPr lang="en-GB" dirty="0"/>
              <a:t>updating, an independent normal </a:t>
            </a:r>
            <a:r>
              <a:rPr lang="en-GB" dirty="0" smtClean="0"/>
              <a:t>random</a:t>
            </a:r>
            <a:r>
              <a:rPr lang="hr-HR" dirty="0" smtClean="0"/>
              <a:t> </a:t>
            </a:r>
            <a:r>
              <a:rPr lang="en-GB" dirty="0" smtClean="0"/>
              <a:t>search </a:t>
            </a:r>
            <a:r>
              <a:rPr lang="en-GB" dirty="0"/>
              <a:t>distribution is assigned to each of the </a:t>
            </a:r>
            <a:r>
              <a:rPr lang="en-GB" dirty="0" smtClean="0"/>
              <a:t>variables</a:t>
            </a:r>
            <a:r>
              <a:rPr lang="hr-HR" dirty="0" smtClean="0"/>
              <a:t> </a:t>
            </a:r>
            <a:r>
              <a:rPr lang="en-GB" dirty="0" smtClean="0"/>
              <a:t>in </a:t>
            </a:r>
            <a:r>
              <a:rPr lang="el-GR" b="1" dirty="0" smtClean="0"/>
              <a:t>λ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Split, Faculty of Civil Engineering, Architecture and Geodesy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75" y="1748156"/>
            <a:ext cx="4487617" cy="106806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005482" y="409687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0" y="2501153"/>
            <a:ext cx="3561383" cy="50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91435" y="2501153"/>
            <a:ext cx="4598894" cy="1873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37" y="449464"/>
            <a:ext cx="9872939" cy="1227903"/>
          </a:xfrm>
        </p:spPr>
        <p:txBody>
          <a:bodyPr/>
          <a:lstStyle/>
          <a:p>
            <a:r>
              <a:rPr lang="hr-HR" dirty="0" err="1" smtClean="0"/>
              <a:t>Results</a:t>
            </a:r>
            <a:r>
              <a:rPr lang="hr-HR" dirty="0" smtClean="0"/>
              <a:t> - </a:t>
            </a:r>
            <a:r>
              <a:rPr lang="en-GB" dirty="0"/>
              <a:t>Inverse problem solution for the pressure head PINN formulation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121" y="1584480"/>
            <a:ext cx="5641149" cy="3896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34" y="5510667"/>
            <a:ext cx="1054320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11505</TotalTime>
  <Words>543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 Physics-informed neural networks for solving of unsaturated groundwater flow</vt:lpstr>
      <vt:lpstr>Content</vt:lpstr>
      <vt:lpstr>Introduction</vt:lpstr>
      <vt:lpstr>Richards equation</vt:lpstr>
      <vt:lpstr>Different form of Richards equation in the collocation strong  formulation</vt:lpstr>
      <vt:lpstr>PINN inverse scheme</vt:lpstr>
      <vt:lpstr>PINN – technical details (Đepina et al., 2022, Georisk)</vt:lpstr>
      <vt:lpstr>PINN – Solving procedure (Đepina et al., 2022, Georisk)</vt:lpstr>
      <vt:lpstr>Results - Inverse problem solution for the pressure head PINN formulation</vt:lpstr>
      <vt:lpstr>Results - Inverse problem solution for the volumetric water PINN formulation</vt:lpstr>
      <vt:lpstr>Results - Water infiltration column setup with the PINN prediction of the solution and comparisons with the measurements</vt:lpstr>
      <vt:lpstr>Conclusions and Future Directions </vt:lpstr>
      <vt:lpstr>Aknowledgements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Ana Romić</dc:creator>
  <cp:lastModifiedBy>Hrvoje Gotovac</cp:lastModifiedBy>
  <cp:revision>91</cp:revision>
  <dcterms:created xsi:type="dcterms:W3CDTF">2023-09-08T08:50:21Z</dcterms:created>
  <dcterms:modified xsi:type="dcterms:W3CDTF">2025-10-13T11:47:47Z</dcterms:modified>
</cp:coreProperties>
</file>